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311760" y="539640"/>
            <a:ext cx="8520120" cy="594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311760" y="539640"/>
            <a:ext cx="8520120" cy="594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311760" y="539640"/>
            <a:ext cx="8520120" cy="594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311760" y="539640"/>
            <a:ext cx="8520120" cy="594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539640"/>
            <a:ext cx="8520120" cy="594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311760" y="539640"/>
            <a:ext cx="8520120" cy="594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311760" y="539640"/>
            <a:ext cx="8520120" cy="5945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139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4000" cy="4397760"/>
          </a:xfrm>
          <a:custGeom>
            <a:avLst/>
            <a:gdLst/>
            <a:ahLst/>
            <a:rect l="l" t="t" r="r" b="b"/>
            <a:pathLst>
              <a:path w="365770" h="175924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11760" y="539640"/>
            <a:ext cx="8520120" cy="128232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6CD11F7-EA39-40F8-B9FC-890055BA87B1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B1A6C46-E4C4-4FED-BBE0-25BD72DBC4EE}" type="slidenum">
              <a:rPr b="0" lang="en-US" sz="1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0" y="0"/>
            <a:ext cx="4313520" cy="5143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2"/>
          <p:cNvSpPr/>
          <p:nvPr/>
        </p:nvSpPr>
        <p:spPr>
          <a:xfrm>
            <a:off x="0" y="44280"/>
            <a:ext cx="4313160" cy="4398840"/>
          </a:xfrm>
          <a:custGeom>
            <a:avLst/>
            <a:gdLst/>
            <a:ahLst/>
            <a:rect l="l" t="t" r="r" b="b"/>
            <a:pathLst>
              <a:path w="172545" h="17597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3"/>
          <p:cNvSpPr/>
          <p:nvPr/>
        </p:nvSpPr>
        <p:spPr>
          <a:xfrm>
            <a:off x="0" y="0"/>
            <a:ext cx="4316400" cy="4395240"/>
          </a:xfrm>
          <a:custGeom>
            <a:avLst/>
            <a:gdLst/>
            <a:ahLst/>
            <a:rect l="l" t="t" r="r" b="b"/>
            <a:pathLst>
              <a:path w="172676" h="175824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PlaceHolder 4"/>
          <p:cNvSpPr>
            <a:spLocks noGrp="1"/>
          </p:cNvSpPr>
          <p:nvPr>
            <p:ph type="title"/>
          </p:nvPr>
        </p:nvSpPr>
        <p:spPr>
          <a:xfrm>
            <a:off x="311760" y="500760"/>
            <a:ext cx="3706200" cy="250848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644720" y="500760"/>
            <a:ext cx="4165920" cy="40982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1C07B5D-7A91-4DE2-AA27-2F5238D7DD19}" type="slidenum">
              <a:rPr b="0" lang="en-US" sz="1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0"/>
            <a:ext cx="9143640" cy="1276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PlaceHolder 2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9F1A07CD-D61C-4BAF-A4A1-EA0D042EE1BE}" type="slidenum">
              <a:rPr b="0" lang="en-US" sz="1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0" y="4368960"/>
            <a:ext cx="9143640" cy="77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311760" y="4521240"/>
            <a:ext cx="7979040" cy="46008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33F1E28-018A-4D7C-A1DF-FB20FA48408F}" type="slidenum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0" y="0"/>
            <a:ext cx="9143640" cy="12769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PlaceHolder 2"/>
          <p:cNvSpPr>
            <a:spLocks noGrp="1"/>
          </p:cNvSpPr>
          <p:nvPr>
            <p:ph type="title"/>
          </p:nvPr>
        </p:nvSpPr>
        <p:spPr>
          <a:xfrm>
            <a:off x="311760" y="500760"/>
            <a:ext cx="8520120" cy="62352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311760" y="1505880"/>
            <a:ext cx="3999600" cy="30758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832280" y="1505880"/>
            <a:ext cx="3999600" cy="30758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DAF0BFA-6D25-48BB-A1DC-DB6F32654CC6}" type="slidenum">
              <a:rPr b="0" lang="en-US" sz="1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PlaceHolder 2"/>
          <p:cNvSpPr>
            <a:spLocks noGrp="1"/>
          </p:cNvSpPr>
          <p:nvPr>
            <p:ph type="title"/>
          </p:nvPr>
        </p:nvSpPr>
        <p:spPr>
          <a:xfrm>
            <a:off x="311400" y="500760"/>
            <a:ext cx="3704040" cy="204912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879080" y="500760"/>
            <a:ext cx="3953520" cy="411120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BF093C05-E874-479A-AAF5-271B576178D9}" type="slidenum">
              <a:rPr b="0" lang="en-US" sz="10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311760" y="539640"/>
            <a:ext cx="852012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f4a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Biometric Phone Security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11760" y="1878480"/>
            <a:ext cx="4242240" cy="1427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26b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Ryan Miyahara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26b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CS35L Lab 6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626b7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Winter 2018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Shape 66" descr=""/>
          <p:cNvPicPr/>
          <p:nvPr/>
        </p:nvPicPr>
        <p:blipFill>
          <a:blip r:embed="rId1"/>
          <a:stretch/>
        </p:blipFill>
        <p:spPr>
          <a:xfrm>
            <a:off x="4114080" y="1560960"/>
            <a:ext cx="4673160" cy="3192120"/>
          </a:xfrm>
          <a:prstGeom prst="rect">
            <a:avLst/>
          </a:prstGeom>
          <a:ln>
            <a:noFill/>
          </a:ln>
        </p:spPr>
      </p:pic>
      <p:pic>
        <p:nvPicPr>
          <p:cNvPr id="271" name="Shape 67" descr=""/>
          <p:cNvPicPr/>
          <p:nvPr/>
        </p:nvPicPr>
        <p:blipFill>
          <a:blip r:embed="rId2"/>
          <a:stretch/>
        </p:blipFill>
        <p:spPr>
          <a:xfrm>
            <a:off x="4308480" y="1728720"/>
            <a:ext cx="4284360" cy="285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747000" y="1290960"/>
            <a:ext cx="7650000" cy="256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mic Sans MS"/>
                <a:ea typeface="Comic Sans MS"/>
              </a:rPr>
              <a:t>First, I have to answer Rahul’s question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311760" y="378000"/>
            <a:ext cx="3706200" cy="2508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Article: “Russian experts submit ‘impenetrable’ smartphone protection system”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4644720" y="500760"/>
            <a:ext cx="4165920" cy="40982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Expecting a release within the month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Android only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Target audience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Will provide a unique hassle free security measure for your phone.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“</a:t>
            </a: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95% precision”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Uses data analysis, machine learning, and artificial neural networks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Machine Learning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Shape 84" descr=""/>
          <p:cNvPicPr/>
          <p:nvPr/>
        </p:nvPicPr>
        <p:blipFill>
          <a:blip r:embed="rId1"/>
          <a:stretch/>
        </p:blipFill>
        <p:spPr>
          <a:xfrm>
            <a:off x="1404360" y="1276920"/>
            <a:ext cx="6334920" cy="371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311760" y="4521240"/>
            <a:ext cx="7979040" cy="4600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Thanks Google.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Shape 90" descr=""/>
          <p:cNvPicPr/>
          <p:nvPr/>
        </p:nvPicPr>
        <p:blipFill>
          <a:blip r:embed="rId1"/>
          <a:stretch/>
        </p:blipFill>
        <p:spPr>
          <a:xfrm>
            <a:off x="925920" y="316800"/>
            <a:ext cx="7291440" cy="368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311760" y="500760"/>
            <a:ext cx="8520120" cy="6235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Artificial Neural Networks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4832280" y="1765440"/>
            <a:ext cx="3999600" cy="3075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10680">
              <a:lnSpc>
                <a:spcPct val="150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Uses previous examples to find correct answers.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Each node has a weight which contributes to its connection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Weights are adjusted during process.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666666"/>
              </a:buClr>
              <a:buFont typeface="Roboto"/>
              <a:buChar char="●"/>
            </a:pPr>
            <a:r>
              <a:rPr b="0" lang="en-US" sz="13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Hidden layers make input into something the rest of the program can use.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Shape 97" descr=""/>
          <p:cNvPicPr/>
          <p:nvPr/>
        </p:nvPicPr>
        <p:blipFill>
          <a:blip r:embed="rId1"/>
          <a:stretch/>
        </p:blipFill>
        <p:spPr>
          <a:xfrm>
            <a:off x="275400" y="1468080"/>
            <a:ext cx="4527360" cy="344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956520" y="528120"/>
            <a:ext cx="2413800" cy="591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Applications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4851720" y="924480"/>
            <a:ext cx="3953520" cy="3590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17160">
              <a:lnSpc>
                <a:spcPct val="150000"/>
              </a:lnSpc>
              <a:buClr>
                <a:srgbClr val="d9c4b1"/>
              </a:buClr>
              <a:buFont typeface="Roboto"/>
              <a:buChar char="●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An app that prevents your phone from being used unless it is picked up by you.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d9c4b1"/>
              </a:buClr>
              <a:buFont typeface="Roboto"/>
              <a:buChar char="●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Uses machine learning, with input from your phone’s sensors, to create a model of your gestures.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d9c4b1"/>
              </a:buClr>
              <a:buFont typeface="Roboto"/>
              <a:buChar char="●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Made in Russia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d9c4b1"/>
              </a:buClr>
              <a:buFont typeface="Roboto"/>
              <a:buChar char="●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Able to read what I could, due to Ashley Miao’s presentation on Tuesday.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50000"/>
              </a:lnSpc>
              <a:buClr>
                <a:srgbClr val="d9c4b1"/>
              </a:buClr>
              <a:buFont typeface="Roboto"/>
              <a:buChar char="●"/>
            </a:pPr>
            <a:r>
              <a:rPr b="0" lang="en-US" sz="14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If your gesture is unrecognized, it asks for a password.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Shape 104" descr=""/>
          <p:cNvPicPr/>
          <p:nvPr/>
        </p:nvPicPr>
        <p:blipFill>
          <a:blip r:embed="rId1"/>
          <a:stretch/>
        </p:blipFill>
        <p:spPr>
          <a:xfrm>
            <a:off x="381960" y="1953720"/>
            <a:ext cx="3749400" cy="2561040"/>
          </a:xfrm>
          <a:prstGeom prst="rect">
            <a:avLst/>
          </a:prstGeom>
          <a:ln>
            <a:noFill/>
          </a:ln>
        </p:spPr>
      </p:pic>
      <p:pic>
        <p:nvPicPr>
          <p:cNvPr id="285" name="Shape 105" descr=""/>
          <p:cNvPicPr/>
          <p:nvPr/>
        </p:nvPicPr>
        <p:blipFill>
          <a:blip r:embed="rId2"/>
          <a:stretch/>
        </p:blipFill>
        <p:spPr>
          <a:xfrm>
            <a:off x="572760" y="2090520"/>
            <a:ext cx="3367800" cy="228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311760" y="307440"/>
            <a:ext cx="8520120" cy="1282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2f4a"/>
                </a:solidFill>
                <a:uFill>
                  <a:solidFill>
                    <a:srgbClr val="ffffff"/>
                  </a:solidFill>
                </a:uFill>
                <a:latin typeface="Merriweather"/>
                <a:ea typeface="Merriweather"/>
              </a:rPr>
              <a:t>References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Shape 111" descr=""/>
          <p:cNvPicPr/>
          <p:nvPr/>
        </p:nvPicPr>
        <p:blipFill>
          <a:blip r:embed="rId1"/>
          <a:stretch/>
        </p:blipFill>
        <p:spPr>
          <a:xfrm>
            <a:off x="358560" y="1154520"/>
            <a:ext cx="8426520" cy="3846240"/>
          </a:xfrm>
          <a:prstGeom prst="rect">
            <a:avLst/>
          </a:prstGeom>
          <a:ln>
            <a:noFill/>
          </a:ln>
        </p:spPr>
      </p:pic>
      <p:sp>
        <p:nvSpPr>
          <p:cNvPr id="288" name="CustomShape 2"/>
          <p:cNvSpPr/>
          <p:nvPr/>
        </p:nvSpPr>
        <p:spPr>
          <a:xfrm>
            <a:off x="453240" y="1379880"/>
            <a:ext cx="8237520" cy="32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04560">
              <a:lnSpc>
                <a:spcPct val="150000"/>
              </a:lnSpc>
              <a:buClr>
                <a:srgbClr val="000000"/>
              </a:buClr>
              <a:buFont typeface="Times New Roman"/>
              <a:buAutoNum type="arabicParenR"/>
            </a:pP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“</a:t>
            </a: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Researchers develop biometric app for smartphone security.” </a:t>
            </a:r>
            <a:r>
              <a:rPr b="0" i="1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Phys.org - News and Articles on Science and Technology</a:t>
            </a: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, phys.org/news/2017-03-biometric-app-smartphone.html.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000000"/>
              </a:buClr>
              <a:buFont typeface="Times New Roman"/>
              <a:buAutoNum type="arabicParenR"/>
            </a:pP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Eremin, Alexandr. “InCallAuth.” </a:t>
            </a:r>
            <a:r>
              <a:rPr b="0" i="1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Prezi.com</a:t>
            </a: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, 11 Nov. 2016, prezi.com/grrtqmczaihj/incallauth.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000000"/>
              </a:buClr>
              <a:buFont typeface="Times New Roman"/>
              <a:buAutoNum type="arabicParenR"/>
            </a:pP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“</a:t>
            </a: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Machine Learning: What it is and why it matters.” </a:t>
            </a:r>
            <a:r>
              <a:rPr b="0" i="1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What it is and why it matters | SAS</a:t>
            </a: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, www.sas.com/en_us/insights/analytics/machine-learning.html.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000000"/>
              </a:buClr>
              <a:buFont typeface="Times New Roman"/>
              <a:buAutoNum type="arabicParenR"/>
            </a:pP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“</a:t>
            </a: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How Machine Learning Works, As Explained By Google.” </a:t>
            </a:r>
            <a:r>
              <a:rPr b="0" i="1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MarTech Today</a:t>
            </a: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, 3 May 2017, martechtoday.com/how-machine-learning-works-150366.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04560">
              <a:lnSpc>
                <a:spcPct val="150000"/>
              </a:lnSpc>
              <a:buClr>
                <a:srgbClr val="000000"/>
              </a:buClr>
              <a:buFont typeface="Times New Roman"/>
              <a:buAutoNum type="arabicParenR"/>
            </a:pP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XenonStack. “Overview and Applications of Artificial Neural Networks.” </a:t>
            </a:r>
            <a:r>
              <a:rPr b="0" i="1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Medium</a:t>
            </a:r>
            <a:r>
              <a:rPr b="0" lang="en-US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, Medium, 17 July 2017, medium.com/@xenonstack/overview-of-artificial-neural-networks-and-its-applications-2525c1addff7.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LibreOffice/5.1.4.2$Windows_x86 LibreOffice_project/f99d75f39f1c57ebdd7ffc5f42867c12031db97a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2018-02-22T12:08:41Z</dcterms:modified>
  <cp:revision>1</cp:revision>
  <dc:subject/>
  <dc:title/>
</cp:coreProperties>
</file>